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451" r:id="rId2"/>
    <p:sldId id="514" r:id="rId3"/>
    <p:sldId id="551" r:id="rId4"/>
    <p:sldId id="516" r:id="rId5"/>
    <p:sldId id="552" r:id="rId6"/>
    <p:sldId id="553" r:id="rId7"/>
    <p:sldId id="554" r:id="rId8"/>
    <p:sldId id="555" r:id="rId9"/>
    <p:sldId id="556" r:id="rId10"/>
    <p:sldId id="557" r:id="rId11"/>
    <p:sldId id="558" r:id="rId12"/>
    <p:sldId id="559" r:id="rId13"/>
    <p:sldId id="560" r:id="rId14"/>
    <p:sldId id="561" r:id="rId15"/>
    <p:sldId id="562" r:id="rId16"/>
    <p:sldId id="563" r:id="rId17"/>
    <p:sldId id="5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457"/>
    <a:srgbClr val="000099"/>
    <a:srgbClr val="339933"/>
    <a:srgbClr val="006600"/>
    <a:srgbClr val="3366FF"/>
    <a:srgbClr val="FF5050"/>
    <a:srgbClr val="5DABAF"/>
    <a:srgbClr val="39D9C6"/>
    <a:srgbClr val="5F3F1F"/>
    <a:srgbClr val="8156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9657" autoAdjust="0"/>
  </p:normalViewPr>
  <p:slideViewPr>
    <p:cSldViewPr>
      <p:cViewPr>
        <p:scale>
          <a:sx n="110" d="100"/>
          <a:sy n="110" d="100"/>
        </p:scale>
        <p:origin x="-169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0C36E-3799-424D-8699-0D73036A3FA8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C1F53-897D-4080-8909-4E37BE9CF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57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7918F-BAAC-4981-B946-A946704E82FE}" type="datetimeFigureOut">
              <a:rPr lang="en-US" smtClean="0"/>
              <a:pPr/>
              <a:t>8/31/2024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12DD-45A5-448F-9039-E1BAB8C712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76200" y="1143000"/>
            <a:ext cx="8991600" cy="4495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514350" indent="-514350">
              <a:buAutoNum type="arabicPeriod"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Страна тела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ларинготрахеобронхијалног стабла</a:t>
            </a:r>
          </a:p>
          <a:p>
            <a:pPr marL="514350" indent="-514350">
              <a:buAutoNum type="arabicPeriod"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Страна тела једњака</a:t>
            </a:r>
          </a:p>
          <a:p>
            <a:pPr marL="514350" indent="-514350">
              <a:buAutoNum type="arabicPeriod"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Повреде једњака</a:t>
            </a:r>
          </a:p>
          <a:p>
            <a:pPr marL="514350" indent="-514350">
              <a:buAutoNum type="arabicPeriod"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Тумори </a:t>
            </a: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једњака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.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6324600"/>
            <a:ext cx="85344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485900" algn="l"/>
              </a:tabLst>
            </a:pPr>
            <a:r>
              <a:rPr lang="sr-Cyrl-RS" sz="2300" b="1" smtClean="0">
                <a:latin typeface="Palatino Linotype" pitchFamily="18" charset="0"/>
              </a:rPr>
              <a:t>Доц. др Андра Јевтовић</a:t>
            </a:r>
            <a:endParaRPr lang="sr-Cyrl-RS" sz="2000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Страна тела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једњака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b="1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latin typeface="Palatino Linotype" pitchFamily="18" charset="0"/>
              </a:rPr>
              <a:t>Дијагноза:</a:t>
            </a:r>
            <a:r>
              <a:rPr lang="ru-RU" sz="2000" smtClean="0">
                <a:latin typeface="Palatino Linotype" pitchFamily="18" charset="0"/>
              </a:rPr>
              <a:t> анамнеза, клинички преглед, РТГ.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  <a:p>
            <a:pPr lvl="0"/>
            <a:endParaRPr lang="ru-RU" sz="8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latin typeface="Palatino Linotype" pitchFamily="18" charset="0"/>
              </a:rPr>
              <a:t>Терапија:</a:t>
            </a:r>
            <a:r>
              <a:rPr lang="ru-RU" sz="2000" smtClean="0">
                <a:latin typeface="Palatino Linotype" pitchFamily="18" charset="0"/>
              </a:rPr>
              <a:t> флексибилна и ригидна езофагоскопија, изузетно ретко отворена хируршка техника.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</p:txBody>
      </p:sp>
      <p:pic>
        <p:nvPicPr>
          <p:cNvPr id="4" name="Picture 3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11282"/>
            <a:ext cx="3363731" cy="3177841"/>
          </a:xfrm>
          <a:prstGeom prst="rect">
            <a:avLst/>
          </a:prstGeom>
          <a:noFill/>
        </p:spPr>
      </p:pic>
      <p:pic>
        <p:nvPicPr>
          <p:cNvPr id="5" name="Picture 4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451740"/>
            <a:ext cx="3376668" cy="2496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5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Повреде једњака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smtClean="0">
                <a:latin typeface="Palatino Linotype" pitchFamily="18" charset="0"/>
              </a:rPr>
              <a:t>Повреде једњака делимо на: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Механичке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Корозивне 	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ru-RU" sz="80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Механичке повреде једњака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>
                <a:solidFill>
                  <a:prstClr val="black"/>
                </a:solidFill>
                <a:latin typeface="Palatino Linotype" pitchFamily="18" charset="0"/>
              </a:rPr>
              <a:t>Механичке повреде једњака 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настају: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Услед присуства инклавираних оштрих страних тела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Током извођења ендоскопских процедура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У склопу повреда врата и грудног коша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Током извођења отворених хируршких захвата на врату и грудном кошу</a:t>
            </a: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Клиничка слика</a:t>
            </a:r>
            <a:r>
              <a:rPr lang="sr-Latn-RS" sz="2000" b="1" smtClean="0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симптоми и знаци септичног стања и медијастинитиса, бол, дисфагија, хиперсаливација, повраћање.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Дијагноза: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анамнеза, клинички преглед, </a:t>
            </a: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CT,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контрастна радиографија једњака гастрографином. Езофагоскопија је контраиндикована због могућности додатне повреде зидова једњака.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Терапија: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искључивање исхране </a:t>
            </a: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per os,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антибиотици, борба против шока, хируршко збрињавање повреде. 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3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Корозивне повреде једњака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solidFill>
                  <a:prstClr val="black"/>
                </a:solidFill>
                <a:latin typeface="Palatino Linotype" pitchFamily="18" charset="0"/>
              </a:rPr>
              <a:t>Етиологија: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 задесна или намерна ингестија корозивних средстава.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Корозивна средства се могу поделити на: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Неорганске киселине (хлороводонична, азотна, сумпорна)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Органске киселине (сирћетна)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Неорганске базе (натријум и калијум хидроксид)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Киселине узрокују коагулациону, а базе коликвациону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некрозу.</a:t>
            </a: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Езофагоскопски се промене у једњаку у зависности од тежине оштећења могу градирати у три степена: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I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степен – хиперемија, едем, ерозија епитела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II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степен – улцерације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Latn-RS" sz="2000" smtClean="0">
                <a:solidFill>
                  <a:prstClr val="black"/>
                </a:solidFill>
                <a:latin typeface="Palatino Linotype" pitchFamily="18" charset="0"/>
              </a:rPr>
              <a:t>III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степен – некроза ткива са руптуром зида једњака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Корозивне повреде једњака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Ток болести: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Примарна ткивна некроза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Ране компликације – крварење, руптура једњака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Акутни езофагитис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Субакутни езофагитис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Хронични езофагитис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Фаза формирања ожиљних стеноза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Касне компликације – малигна алтерација, формирање рестеноза</a:t>
            </a: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8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Корозивне повреде једњака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b="1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solidFill>
                  <a:prstClr val="black"/>
                </a:solidFill>
                <a:latin typeface="Palatino Linotype" pitchFamily="18" charset="0"/>
              </a:rPr>
              <a:t>Клиничка слика: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 бол, хиперсаливација, повраћање, стридор, цијаноза, општа интоксикација организма, хепаторенална инсуфицијенција.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контрастни снимак једњака са гастрографином, езофагоскопија након 3-7 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дана.</a:t>
            </a:r>
            <a:endParaRPr lang="ru-RU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>
                <a:solidFill>
                  <a:prstClr val="black"/>
                </a:solidFill>
                <a:latin typeface="Palatino Linotype" pitchFamily="18" charset="0"/>
              </a:rPr>
              <a:t>Терапија:</a:t>
            </a:r>
            <a:r>
              <a:rPr lang="ru-RU" sz="2000">
                <a:solidFill>
                  <a:prstClr val="black"/>
                </a:solidFill>
                <a:latin typeface="Palatino Linotype" pitchFamily="18" charset="0"/>
              </a:rPr>
              <a:t> искључивање исхране per os, антибиотици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, кортикостероиди, </a:t>
            </a:r>
            <a:r>
              <a:rPr lang="ru-RU" sz="2000">
                <a:solidFill>
                  <a:prstClr val="black"/>
                </a:solidFill>
                <a:latin typeface="Palatino Linotype" pitchFamily="18" charset="0"/>
              </a:rPr>
              <a:t>борба против 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шока. По завршеној епителизацији започиње се лечење стенозе једњака.</a:t>
            </a: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4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Тумори једњака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1475" y="990600"/>
            <a:ext cx="88392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Према клиничком току као и сви тумори деле се на: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Бенигне туморе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Малигне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туморе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Бенигни тумори једњака: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Аденоми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Папиломи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Фиброми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Лејомиоми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Рабдомиоми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Неуриноми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Липоми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Малигни тумори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једњака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Сквамоцелуларни карцином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Аденокарцином </a:t>
            </a: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0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Тумори једњака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7547" y="1295400"/>
            <a:ext cx="8839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b="1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Предиспонирајући фактори: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алкохолозам, пушење, хронични езофагитис, хијатусна хернија, корозивне повреде једњака.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Клиничка слика: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дуго су асимптоматски, са даљим сужењем лумена једњака јавља се дисфагија, бол, кашаљ, промуклост, диспепсија, регургитација, кахексија.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РТГ, езофагоскопија, биопсија.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Диференцијална дијагноза</a:t>
            </a:r>
            <a:r>
              <a:rPr lang="sr-Cyrl-RS" sz="2400" b="1" smtClean="0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400" smtClean="0">
                <a:solidFill>
                  <a:prstClr val="black"/>
                </a:solidFill>
                <a:latin typeface="Palatino Linotype" pitchFamily="18" charset="0"/>
              </a:rPr>
              <a:t>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стенозе једњака, кардиоспазам, дивертикулуми.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Терапија: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хируршка, радиотерапија,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хемиотерапија.</a:t>
            </a: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73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Страна тела ларинготрахеобронхијалног стабла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smtClean="0">
                <a:latin typeface="Palatino Linotype" pitchFamily="18" charset="0"/>
              </a:rPr>
              <a:t>По локализацији деле се на: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Страна тела ларинкса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Страна тела трахеје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Страна тела бронха</a:t>
            </a:r>
            <a:endParaRPr lang="ru-RU" sz="2000">
              <a:latin typeface="Palatino Linotype" pitchFamily="18" charset="0"/>
            </a:endParaRPr>
          </a:p>
          <a:p>
            <a:pPr lvl="0"/>
            <a:endParaRPr lang="ru-RU" sz="8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smtClean="0">
                <a:latin typeface="Palatino Linotype" pitchFamily="18" charset="0"/>
              </a:rPr>
              <a:t>Према врсти страна тела се деле на: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Ендогена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Егзогена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Органска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Вегетабилна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Невегетабилна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Неорганска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Метална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Неметална</a:t>
            </a:r>
          </a:p>
        </p:txBody>
      </p:sp>
    </p:spTree>
    <p:extLst>
      <p:ext uri="{BB962C8B-B14F-4D97-AF65-F5344CB8AC3E}">
        <p14:creationId xmlns:p14="http://schemas.microsoft.com/office/powerpoint/2010/main" val="64392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Страна тела ларинготрахеобронхијалног стабла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Latn-RS" sz="2000" smtClean="0">
                <a:latin typeface="Palatino Linotype" pitchFamily="18" charset="0"/>
              </a:rPr>
              <a:t>Jackson </a:t>
            </a:r>
            <a:r>
              <a:rPr lang="sr-Cyrl-RS" sz="2000" smtClean="0">
                <a:latin typeface="Palatino Linotype" pitchFamily="18" charset="0"/>
              </a:rPr>
              <a:t>је </a:t>
            </a:r>
            <a:r>
              <a:rPr lang="sr-Cyrl-RS" sz="2000" b="1" smtClean="0">
                <a:latin typeface="Palatino Linotype" pitchFamily="18" charset="0"/>
              </a:rPr>
              <a:t>клиничку слику </a:t>
            </a:r>
            <a:r>
              <a:rPr lang="sr-Cyrl-RS" sz="2000" smtClean="0">
                <a:latin typeface="Palatino Linotype" pitchFamily="18" charset="0"/>
              </a:rPr>
              <a:t>страних тела дисајних путева поделио у 5 стадијума</a:t>
            </a:r>
            <a:r>
              <a:rPr lang="ru-RU" sz="2000" smtClean="0">
                <a:latin typeface="Palatino Linotype" pitchFamily="18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Први манифестни стадијум (ларинготрахеобронхијална драма)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Први латентни стадијум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Други манифестни стадијум (стадијум раних компликација)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Други латентни стадијум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Трећи манифестни стадијум (стадијум касних компликација)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РТГ.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Терапија: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 У зависности од локализације страног тела – индиректна или директна ларингоскопија, трахеобронхоскопија (дијагностичко – терапијска метода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).</a:t>
            </a:r>
            <a:endParaRPr lang="ru-RU" sz="2000">
              <a:latin typeface="Palatino Linotype" pitchFamily="18" charset="0"/>
            </a:endParaRPr>
          </a:p>
          <a:p>
            <a:pPr lvl="0"/>
            <a:endParaRPr lang="ru-RU" sz="8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55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Страна тела ларинкса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Етиологија:</a:t>
            </a:r>
            <a:r>
              <a:rPr lang="sr-Cyrl-RS" sz="2000" smtClean="0">
                <a:latin typeface="Palatino Linotype" pitchFamily="18" charset="0"/>
              </a:rPr>
              <a:t> оштра страна тела, кости.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</a:t>
            </a:r>
            <a:r>
              <a:rPr lang="sr-Latn-RS" sz="2000" b="1" smtClean="0">
                <a:latin typeface="Palatino Linotype" pitchFamily="18" charset="0"/>
              </a:rPr>
              <a:t>:</a:t>
            </a:r>
            <a:endParaRPr lang="sr-Cyrl-RS" sz="2000" b="1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b="1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манифестни стадијум: Кашаљ, гушење, заценивање, цијаноза, попуштање сфинктера, асфиксија.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латентни стадијум: промуклост, диспнеја.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манифестни стадијум: наглашена диспнеја, инспираторни стридор, промуклост – овај стадијум подсећа на едем ларинкса или субглотисни ларингитис.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латентни стадијум: промуклост, кашаљ.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Трећи манифестни стадијум: промуклост, диспнеја, оток на врату, болови при гутању – перихондритис и флегмона ларинкса.</a:t>
            </a:r>
            <a:endParaRPr lang="sr-Latn-RS" sz="2000" smtClean="0"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Страна тела ларинкса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Дијагноза:</a:t>
            </a:r>
            <a:r>
              <a:rPr lang="sr-Cyrl-RS" sz="2000" smtClean="0">
                <a:latin typeface="Palatino Linotype" pitchFamily="18" charset="0"/>
              </a:rPr>
              <a:t> анамнеза, ларингоскопија, РТГ.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Терапија</a:t>
            </a:r>
            <a:r>
              <a:rPr lang="sr-Latn-RS" sz="2000" b="1" smtClean="0">
                <a:latin typeface="Palatino Linotype" pitchFamily="18" charset="0"/>
              </a:rPr>
              <a:t>:</a:t>
            </a:r>
            <a:r>
              <a:rPr lang="sr-Cyrl-RS" sz="2000" b="1" smtClean="0">
                <a:latin typeface="Palatino Linotype" pitchFamily="18" charset="0"/>
              </a:rPr>
              <a:t> </a:t>
            </a:r>
            <a:r>
              <a:rPr lang="sr-Cyrl-RS" sz="2000" smtClean="0">
                <a:latin typeface="Palatino Linotype" pitchFamily="18" charset="0"/>
              </a:rPr>
              <a:t>Хајмлихов маневар, екстракција у индиректној или директној ларингоскопији. </a:t>
            </a:r>
            <a:endParaRPr lang="sr-Cyrl-RS" sz="2000" b="1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b="1" smtClean="0"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  <p:pic>
        <p:nvPicPr>
          <p:cNvPr id="10242" name="Picture 2" descr="C:\Users\andra\OneDrive\Desktop\OSS 2025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2" y="2630134"/>
            <a:ext cx="4816475" cy="395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5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Страна тела </a:t>
            </a: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трахеје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</a:t>
            </a:r>
            <a:r>
              <a:rPr lang="sr-Latn-RS" sz="2000" b="1" smtClean="0">
                <a:latin typeface="Palatino Linotype" pitchFamily="18" charset="0"/>
              </a:rPr>
              <a:t>:</a:t>
            </a:r>
            <a:endParaRPr lang="sr-Cyrl-RS" sz="2000" b="1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b="1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манифестни стадијум: Кашаљ, гушење, заценивање, цијаноза, попуштање сфинктера, асфиксија.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латентни стадијум: кашаљ, балотман.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манифестни стадијум: наглашена диспнеја, инспираторни стридор, кашаљ – овај стадијум подсећа на трахеобронхитис.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латентни стадијум: кашаљ, гнојаво-сукрвичава експекторација.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Трећи манифестни стадијум: диспнеја, кашаљ, оток на врату, болови при гутању – трахеоезофагусна фистула и медијастинитис.</a:t>
            </a:r>
            <a:endParaRPr lang="sr-Latn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Latn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РТГ.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Терапија</a:t>
            </a:r>
            <a:r>
              <a:rPr lang="sr-Latn-RS" sz="2000" b="1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трахеобронхоскопија је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дијагностичко-терапијска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метода. </a:t>
            </a: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55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Страна тела </a:t>
            </a: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бронха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2327" y="6581001"/>
            <a:ext cx="56288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200" i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latin typeface="Palatino Linotype" pitchFamily="18" charset="0"/>
              </a:rPr>
              <a:t>Клиничка слика</a:t>
            </a:r>
            <a:r>
              <a:rPr lang="sr-Latn-RS" sz="2000" b="1" smtClean="0">
                <a:latin typeface="Palatino Linotype" pitchFamily="18" charset="0"/>
              </a:rPr>
              <a:t>:</a:t>
            </a:r>
            <a:endParaRPr lang="sr-Cyrl-RS" sz="2000" b="1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800" b="1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манифестни стадијум: Кашаљ, гушење, заценивање, цијаноза, попуштање сфинктера, асфиксија.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Први латентни стадијум: блага диспнеја.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манифестни стадијум: температура, кашаљ, диспнеја - ателектаза, емфизем, бронхопнеумопнија.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Други латентни стадијум: кашаљ, субфебрилност.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sr-Cyrl-RS" sz="2000" smtClean="0">
                <a:latin typeface="Palatino Linotype" pitchFamily="18" charset="0"/>
              </a:rPr>
              <a:t>Трећи манифестни стадијум: диспнеја, кашаљ, искашљавање гнојно-сукрвичавог секрета, субфебрилност – бронхопнеумонија, бронхиектазије, апсцес плућа. </a:t>
            </a:r>
            <a:endParaRPr lang="sr-Latn-RS" sz="20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Latn-RS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Дијагноза: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РТГ.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Терапија</a:t>
            </a:r>
            <a:r>
              <a:rPr lang="sr-Latn-RS" sz="2000" b="1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трахеобронхоскопија је </a:t>
            </a:r>
            <a:r>
              <a:rPr lang="sr-Cyrl-RS" sz="2000" smtClean="0">
                <a:solidFill>
                  <a:prstClr val="black"/>
                </a:solidFill>
                <a:latin typeface="Palatino Linotype" pitchFamily="18" charset="0"/>
              </a:rPr>
              <a:t>дијагностичко-терапијска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метода. </a:t>
            </a: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6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76200"/>
            <a:ext cx="9144000" cy="838200"/>
          </a:xfrm>
          <a:prstGeom prst="rect">
            <a:avLst/>
          </a:prstGeom>
          <a:noFill/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rgbClr val="000099"/>
                </a:solidFill>
                <a:latin typeface="Palatino Linotype" pitchFamily="18" charset="0"/>
              </a:rPr>
              <a:t>Страна тела </a:t>
            </a:r>
            <a:r>
              <a:rPr lang="sr-Cyrl-RS" sz="3500" b="1" smtClean="0">
                <a:solidFill>
                  <a:srgbClr val="000099"/>
                </a:solidFill>
                <a:latin typeface="Palatino Linotype" pitchFamily="18" charset="0"/>
              </a:rPr>
              <a:t>бронха</a:t>
            </a:r>
            <a:endParaRPr lang="ru-RU" sz="3500" b="1">
              <a:solidFill>
                <a:srgbClr val="000099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 smtClean="0">
                <a:solidFill>
                  <a:prstClr val="black"/>
                </a:solidFill>
                <a:latin typeface="Palatino Linotype" pitchFamily="18" charset="0"/>
              </a:rPr>
              <a:t>Дијагноза</a:t>
            </a: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 анамнеза, клинички преглед, РТГ.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sr-Cyrl-RS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Терапија</a:t>
            </a:r>
            <a:r>
              <a:rPr lang="sr-Latn-RS" sz="2000" b="1">
                <a:solidFill>
                  <a:prstClr val="black"/>
                </a:solidFill>
                <a:latin typeface="Palatino Linotype" pitchFamily="18" charset="0"/>
              </a:rPr>
              <a:t>:</a:t>
            </a:r>
            <a:r>
              <a:rPr lang="sr-Cyrl-RS" sz="2000" b="1">
                <a:solidFill>
                  <a:prstClr val="black"/>
                </a:solidFill>
                <a:latin typeface="Palatino Linotype" pitchFamily="18" charset="0"/>
              </a:rPr>
              <a:t> </a:t>
            </a:r>
            <a:r>
              <a:rPr lang="sr-Cyrl-RS" sz="2000">
                <a:solidFill>
                  <a:prstClr val="black"/>
                </a:solidFill>
                <a:latin typeface="Palatino Linotype" pitchFamily="18" charset="0"/>
              </a:rPr>
              <a:t>трахеобронхоскопија је дијагностичко терапијска метода. </a:t>
            </a:r>
            <a:endParaRPr lang="sr-Cyrl-RS" sz="2000" b="1">
              <a:solidFill>
                <a:prstClr val="black"/>
              </a:solidFill>
              <a:latin typeface="Palatino Linotype" pitchFamily="18" charset="0"/>
            </a:endParaRPr>
          </a:p>
          <a:p>
            <a:pPr lvl="0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smtClean="0">
              <a:latin typeface="Palatino Linotype" pitchFamily="18" charset="0"/>
            </a:endParaRPr>
          </a:p>
          <a:p>
            <a:pPr lvl="1"/>
            <a:endParaRPr lang="sr-Cyrl-RS" sz="200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sr-Cyrl-RS" sz="2000" dirty="0">
              <a:latin typeface="Palatino Linotype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sr-Cyrl-RS" sz="2000">
              <a:latin typeface="Palatino Linotype" pitchFamily="18" charset="0"/>
            </a:endParaRPr>
          </a:p>
        </p:txBody>
      </p:sp>
      <p:pic>
        <p:nvPicPr>
          <p:cNvPr id="5" name="Picture 4" descr="P12300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19400"/>
            <a:ext cx="4320381" cy="324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P12300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8160" y="2819400"/>
            <a:ext cx="4320381" cy="324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55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gradFill>
            <a:gsLst>
              <a:gs pos="0">
                <a:srgbClr val="183457">
                  <a:lumMod val="75000"/>
                </a:srgb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noFill/>
            <a:headEnd/>
            <a:tailEnd/>
          </a:ln>
          <a:effectLst>
            <a:innerShdw blurRad="1270000">
              <a:prstClr val="black"/>
            </a:inn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ru-RU" sz="3500" b="1">
                <a:solidFill>
                  <a:schemeClr val="bg1"/>
                </a:solidFill>
                <a:latin typeface="Palatino Linotype" pitchFamily="18" charset="0"/>
              </a:rPr>
              <a:t>Страна тела </a:t>
            </a:r>
            <a:r>
              <a:rPr lang="ru-RU" sz="3500" b="1" smtClean="0">
                <a:solidFill>
                  <a:schemeClr val="bg1"/>
                </a:solidFill>
                <a:latin typeface="Palatino Linotype" pitchFamily="18" charset="0"/>
              </a:rPr>
              <a:t>једњака</a:t>
            </a:r>
            <a:endParaRPr lang="ru-RU" sz="3500" b="1">
              <a:solidFill>
                <a:schemeClr val="bg1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88392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latin typeface="Palatino Linotype" pitchFamily="18" charset="0"/>
              </a:rPr>
              <a:t>Етиологија:</a:t>
            </a:r>
            <a:r>
              <a:rPr lang="ru-RU" sz="2000" smtClean="0">
                <a:latin typeface="Palatino Linotype" pitchFamily="18" charset="0"/>
              </a:rPr>
              <a:t> залогај хране, кост, делови зубних протеза, чачкалице, метални новац, делови играчака.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>
              <a:latin typeface="Palatino Linotype" pitchFamily="18" charset="0"/>
            </a:endParaRPr>
          </a:p>
          <a:p>
            <a:pPr lvl="0"/>
            <a:endParaRPr lang="ru-RU" sz="80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latin typeface="Palatino Linotype" pitchFamily="18" charset="0"/>
              </a:rPr>
              <a:t>Предиспонирајући фактори</a:t>
            </a:r>
            <a:r>
              <a:rPr lang="ru-RU" sz="2000" b="1" smtClean="0">
                <a:latin typeface="Palatino Linotype" pitchFamily="18" charset="0"/>
              </a:rPr>
              <a:t>:</a:t>
            </a: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Општи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Халапљивост, алкохолисаност, радозналост код деце, деменција, неуролошки поремећаји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Локални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000" smtClean="0">
                <a:latin typeface="Palatino Linotype" pitchFamily="18" charset="0"/>
              </a:rPr>
              <a:t>Недостатак зуба, дивертикулуми, стенозе, тумори једњака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2000" smtClean="0">
              <a:latin typeface="Palatino Linotype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000" b="1" smtClean="0">
                <a:solidFill>
                  <a:prstClr val="black"/>
                </a:solidFill>
                <a:latin typeface="Palatino Linotype" pitchFamily="18" charset="0"/>
              </a:rPr>
              <a:t>Клиничка слика:</a:t>
            </a:r>
            <a:r>
              <a:rPr lang="ru-RU" sz="2000" smtClean="0">
                <a:solidFill>
                  <a:prstClr val="black"/>
                </a:solidFill>
                <a:latin typeface="Palatino Linotype" pitchFamily="18" charset="0"/>
              </a:rPr>
              <a:t> отежано или онемогућено гутање, хиперсаливација, бол, кашаљ, узнемиреност, код деце диспнеја. </a:t>
            </a:r>
            <a:endParaRPr lang="ru-RU" sz="2000">
              <a:solidFill>
                <a:prstClr val="black"/>
              </a:solidFill>
              <a:latin typeface="Palatino Linotype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ru-RU" sz="80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9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14110</TotalTime>
  <Words>944</Words>
  <Application>Microsoft Office PowerPoint</Application>
  <PresentationFormat>On-screen Show (4:3)</PresentationFormat>
  <Paragraphs>268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Ivan Jovanovic</dc:creator>
  <cp:lastModifiedBy>Andra Jevtovic</cp:lastModifiedBy>
  <cp:revision>1062</cp:revision>
  <dcterms:created xsi:type="dcterms:W3CDTF">2014-11-15T21:38:22Z</dcterms:created>
  <dcterms:modified xsi:type="dcterms:W3CDTF">2024-08-31T08:38:48Z</dcterms:modified>
</cp:coreProperties>
</file>